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12"/>
  </p:notesMasterIdLst>
  <p:sldIdLst>
    <p:sldId id="259" r:id="rId3"/>
    <p:sldId id="366" r:id="rId4"/>
    <p:sldId id="380" r:id="rId5"/>
    <p:sldId id="383" r:id="rId6"/>
    <p:sldId id="386" r:id="rId7"/>
    <p:sldId id="384" r:id="rId8"/>
    <p:sldId id="345" r:id="rId9"/>
    <p:sldId id="385" r:id="rId10"/>
    <p:sldId id="3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522"/>
    <a:srgbClr val="FAFAFA"/>
    <a:srgbClr val="3E9B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686" autoAdjust="0"/>
    <p:restoredTop sz="99174" autoAdjust="0"/>
  </p:normalViewPr>
  <p:slideViewPr>
    <p:cSldViewPr snapToGrid="0">
      <p:cViewPr varScale="1">
        <p:scale>
          <a:sx n="74" d="100"/>
          <a:sy n="74" d="100"/>
        </p:scale>
        <p:origin x="99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B84D2-A7E3-7743-9EE8-A6DD168C5611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A8B24-9BA3-284C-9485-3C12DDF70C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9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emf"/><Relationship Id="rId4" Type="http://schemas.openxmlformats.org/officeDocument/2006/relationships/image" Target="../media/image2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9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0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3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  <p:sp>
        <p:nvSpPr>
          <p:cNvPr id="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505337" y="6693008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43763" y="6693008"/>
            <a:ext cx="262073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</a:rPr>
              <a:t>Board Strategy Session Pre-read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74783" y="6693008"/>
            <a:ext cx="207305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ctr" defTabSz="91376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December 2017</a:t>
            </a:r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22183" y="6693008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979" y="4003899"/>
            <a:ext cx="580021" cy="88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5"/>
            <a:ext cx="12192000" cy="684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5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Image 6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3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305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No Descriptor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34470" y="179104"/>
            <a:ext cx="10191263" cy="762821"/>
          </a:xfrm>
          <a:prstGeom prst="rect">
            <a:avLst/>
          </a:prstGeom>
          <a:noFill/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354305" y="1206508"/>
            <a:ext cx="11499036" cy="5333992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6532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6036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1" y="1442204"/>
            <a:ext cx="10414291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 marL="1079366" indent="0"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1" y="274642"/>
            <a:ext cx="10414288" cy="116756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5" y="273599"/>
            <a:ext cx="10414289" cy="1168604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0" y="1442204"/>
            <a:ext cx="5090160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100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944927" y="1442204"/>
            <a:ext cx="5078967" cy="4770213"/>
          </a:xfrm>
        </p:spPr>
        <p:txBody>
          <a:bodyPr/>
          <a:lstStyle>
            <a:lvl1pPr>
              <a:defRPr sz="2100"/>
            </a:lvl1pPr>
            <a:lvl2pPr>
              <a:defRPr sz="16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6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15736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31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5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52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5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07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898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974" y="-7620"/>
            <a:ext cx="6095026" cy="6867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5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0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7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1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03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42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826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16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9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586" y="0"/>
            <a:ext cx="615641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2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3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99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3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8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1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1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193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34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9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8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8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83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47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38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2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85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897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8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866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72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83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39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480" y="216021"/>
            <a:ext cx="1414848" cy="18864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6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554579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5430276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8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2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554569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655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725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715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226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506" y="0"/>
            <a:ext cx="619149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62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828067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070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03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351843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455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Relationship Id="rId63" Type="http://schemas.openxmlformats.org/officeDocument/2006/relationships/slideLayout" Target="../slideLayouts/slideLayout80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6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81.xml"/><Relationship Id="rId69" Type="http://schemas.openxmlformats.org/officeDocument/2006/relationships/image" Target="../media/image21.emf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67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4324" y="6545060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950" y="6545060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0704" y="6371749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9" r:id="rId16"/>
    <p:sldLayoutId id="214748368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E60000"/>
          </a:solidFill>
          <a:latin typeface="Vodafone Rg" charset="0"/>
          <a:ea typeface="ＭＳ Ｐゴシック" pitchFamily="-109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5pPr>
      <a:lvl6pPr marL="60958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6pPr>
      <a:lvl7pPr marL="121917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7pPr>
      <a:lvl8pPr marL="1828754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8pPr>
      <a:lvl9pPr marL="2438339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9pPr>
    </p:titleStyle>
    <p:bodyStyle>
      <a:lvl1pPr marL="24341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Font typeface="Arial" charset="0"/>
        <a:buChar char="&gt;"/>
        <a:defRPr sz="1800">
          <a:solidFill>
            <a:schemeClr val="tx1"/>
          </a:solidFill>
          <a:latin typeface="Vodafone Rg" charset="0"/>
          <a:ea typeface="ＭＳ Ｐゴシック" pitchFamily="-109" charset="-128"/>
          <a:cs typeface="+mn-cs"/>
        </a:defRPr>
      </a:lvl1pPr>
      <a:lvl2pPr marL="51857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2pPr>
      <a:lvl3pPr marL="721766" indent="-171446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3pPr>
      <a:lvl4pPr marL="948243" indent="-198962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4pPr>
      <a:lvl5pPr marL="1204354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5pPr>
      <a:lvl6pPr marL="1813939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6pPr>
      <a:lvl7pPr marL="242352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7pPr>
      <a:lvl8pPr marL="3033108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8pPr>
      <a:lvl9pPr marL="364269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pPr defTabSz="1219140"/>
            <a:fld id="{72A83A2B-3358-44F8-83A0-4598795D8FB5}" type="slidenum">
              <a:rPr lang="en-GB" smtClean="0">
                <a:solidFill>
                  <a:srgbClr val="000000"/>
                </a:solidFill>
              </a:rPr>
              <a:pPr defTabSz="1219140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1219140"/>
            <a:r>
              <a:rPr lang="en-GB" smtClean="0">
                <a:solidFill>
                  <a:srgbClr val="000000"/>
                </a:solidFill>
              </a:rPr>
              <a:t>Insert Confidentiality Level in slide footer 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pPr defTabSz="1219140"/>
            <a:fld id="{AD47607F-D0CB-4AC6-9566-046428C59115}" type="datetime3">
              <a:rPr lang="en-US">
                <a:solidFill>
                  <a:srgbClr val="000000"/>
                </a:solidFill>
              </a:rPr>
              <a:pPr defTabSz="1219140"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26" r:id="rId43"/>
    <p:sldLayoutId id="2147483727" r:id="rId44"/>
    <p:sldLayoutId id="2147483728" r:id="rId45"/>
    <p:sldLayoutId id="2147483729" r:id="rId46"/>
    <p:sldLayoutId id="2147483730" r:id="rId47"/>
    <p:sldLayoutId id="2147483731" r:id="rId48"/>
    <p:sldLayoutId id="2147483732" r:id="rId49"/>
    <p:sldLayoutId id="2147483733" r:id="rId50"/>
    <p:sldLayoutId id="2147483734" r:id="rId51"/>
    <p:sldLayoutId id="2147483735" r:id="rId52"/>
    <p:sldLayoutId id="2147483736" r:id="rId53"/>
    <p:sldLayoutId id="2147483737" r:id="rId54"/>
    <p:sldLayoutId id="2147483738" r:id="rId55"/>
    <p:sldLayoutId id="2147483739" r:id="rId56"/>
    <p:sldLayoutId id="2147483740" r:id="rId57"/>
    <p:sldLayoutId id="2147483741" r:id="rId58"/>
    <p:sldLayoutId id="2147483742" r:id="rId59"/>
    <p:sldLayoutId id="2147483743" r:id="rId60"/>
    <p:sldLayoutId id="2147483744" r:id="rId61"/>
    <p:sldLayoutId id="2147483745" r:id="rId62"/>
    <p:sldLayoutId id="2147483746" r:id="rId63"/>
    <p:sldLayoutId id="2147483747" r:id="rId64"/>
    <p:sldLayoutId id="2147483748" r:id="rId65"/>
    <p:sldLayoutId id="2147483749" r:id="rId66"/>
    <p:sldLayoutId id="2147483750" r:id="rId67"/>
  </p:sldLayoutIdLst>
  <p:hf hd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2" orient="horz" pos="2820">
          <p15:clr>
            <a:srgbClr val="F26B43"/>
          </p15:clr>
        </p15:guide>
        <p15:guide id="3" pos="5602">
          <p15:clr>
            <a:srgbClr val="F26B43"/>
          </p15:clr>
        </p15:guide>
        <p15:guide id="4" pos="2812">
          <p15:clr>
            <a:srgbClr val="F26B43"/>
          </p15:clr>
        </p15:guide>
        <p15:guide id="5" pos="2948">
          <p15:clr>
            <a:srgbClr val="F26B43"/>
          </p15:clr>
        </p15:guide>
        <p15:guide id="6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96.png"/><Relationship Id="rId5" Type="http://schemas.microsoft.com/office/2007/relationships/hdphoto" Target="../media/hdphoto2.wdp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329" y="2300422"/>
            <a:ext cx="65855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b="1" dirty="0" smtClean="0"/>
              <a:t>Data Marsh Mallows </a:t>
            </a:r>
          </a:p>
          <a:p>
            <a:r>
              <a:rPr lang="en-ZA" sz="4000" b="1" dirty="0"/>
              <a:t>	</a:t>
            </a:r>
            <a:r>
              <a:rPr lang="en-US" sz="3200" b="1" dirty="0"/>
              <a:t>Real Time </a:t>
            </a:r>
            <a:r>
              <a:rPr lang="en-US" sz="3200" b="1" dirty="0" smtClean="0"/>
              <a:t>Network Voice </a:t>
            </a:r>
            <a:r>
              <a:rPr lang="en-US" sz="3200" b="1" dirty="0"/>
              <a:t>Call </a:t>
            </a:r>
            <a:r>
              <a:rPr lang="en-US" sz="3200" b="1" dirty="0" smtClean="0"/>
              <a:t>	Quality </a:t>
            </a:r>
            <a:r>
              <a:rPr lang="en-US" sz="3200" b="1" dirty="0"/>
              <a:t>Data </a:t>
            </a:r>
          </a:p>
          <a:p>
            <a:endParaRPr lang="en-US" sz="4000" b="1" dirty="0" smtClean="0"/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983841" y="1910705"/>
            <a:ext cx="51477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 of Dataset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Random Forest n KNN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 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2616547" y="717180"/>
            <a:ext cx="9014292" cy="1839621"/>
          </a:xfrm>
          <a:prstGeom prst="rect">
            <a:avLst/>
          </a:prstGeom>
          <a:solidFill>
            <a:srgbClr val="FFFFFF">
              <a:alpha val="72000"/>
            </a:srgbClr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41337" y="2613924"/>
            <a:ext cx="9014292" cy="1839621"/>
          </a:xfrm>
          <a:prstGeom prst="rect">
            <a:avLst/>
          </a:prstGeom>
          <a:solidFill>
            <a:srgbClr val="FFFFFF">
              <a:alpha val="48000"/>
            </a:srgb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616547" y="4566248"/>
            <a:ext cx="8990639" cy="1821902"/>
          </a:xfrm>
          <a:prstGeom prst="rect">
            <a:avLst/>
          </a:prstGeom>
          <a:solidFill>
            <a:srgbClr val="FFFFFF">
              <a:alpha val="61000"/>
            </a:srgb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825151" y="6284182"/>
            <a:ext cx="541700" cy="31851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109" y="132714"/>
            <a:ext cx="11785492" cy="563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en-ZA" sz="2800" dirty="0" smtClean="0"/>
              <a:t>Dataset Overview </a:t>
            </a:r>
            <a:r>
              <a:rPr lang="en-GB" sz="2667" dirty="0" smtClean="0">
                <a:solidFill>
                  <a:srgbClr val="FFFFFF">
                    <a:lumMod val="50000"/>
                  </a:srgbClr>
                </a:solidFill>
                <a:latin typeface="Vodafone Rg"/>
              </a:rPr>
              <a:t>| Network Voice Call Quality</a:t>
            </a:r>
            <a:endParaRPr lang="en-GB" sz="2667" dirty="0">
              <a:solidFill>
                <a:srgbClr val="000000">
                  <a:lumMod val="50000"/>
                  <a:lumOff val="50000"/>
                </a:srgbClr>
              </a:solidFill>
              <a:latin typeface="Vodafone Rg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511" y="687510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16067" y="988005"/>
            <a:ext cx="1474123" cy="1438211"/>
            <a:chOff x="4864077" y="750478"/>
            <a:chExt cx="1105592" cy="1078658"/>
          </a:xfrm>
        </p:grpSpPr>
        <p:grpSp>
          <p:nvGrpSpPr>
            <p:cNvPr id="12" name="Group 11"/>
            <p:cNvGrpSpPr/>
            <p:nvPr/>
          </p:nvGrpSpPr>
          <p:grpSpPr>
            <a:xfrm>
              <a:off x="4864077" y="750478"/>
              <a:ext cx="1105592" cy="1078658"/>
              <a:chOff x="1732098" y="2068536"/>
              <a:chExt cx="1727997" cy="1727999"/>
            </a:xfrm>
          </p:grpSpPr>
          <p:sp>
            <p:nvSpPr>
              <p:cNvPr id="13" name="Oval 12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22" name="Picture 21" descr="Logomakr_7KOrBz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561" y="1088546"/>
              <a:ext cx="600271" cy="397066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2691758" y="774303"/>
            <a:ext cx="8863871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Network Performance Monitoring : Comparison of Expected Performance verse Actual </a:t>
            </a:r>
            <a:r>
              <a:rPr lang="en-US" dirty="0" smtClean="0"/>
              <a:t>Performance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600" dirty="0">
              <a:solidFill>
                <a:srgbClr val="00000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Enables Network Operators to compare their performance in comparison and invest accordingly to improve their </a:t>
            </a:r>
            <a:r>
              <a:rPr lang="en-US" dirty="0" smtClean="0"/>
              <a:t>market share. </a:t>
            </a:r>
            <a:r>
              <a:rPr lang="en-US" dirty="0"/>
              <a:t>This would enable a competitive and fair marketplace across India</a:t>
            </a: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8104" y="2773824"/>
            <a:ext cx="8863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600" dirty="0"/>
              <a:t>This data captures the Customers Feedback using TRAI (Telecom regulatory authority of India) </a:t>
            </a:r>
            <a:r>
              <a:rPr lang="en-ZA" sz="1600" dirty="0" err="1"/>
              <a:t>MyCAll</a:t>
            </a:r>
            <a:r>
              <a:rPr lang="en-ZA" sz="1600" dirty="0"/>
              <a:t> App. Customers rates their experience about voice call quality in real time and help TRAI gather customer experience data along with Network data</a:t>
            </a:r>
            <a:r>
              <a:rPr lang="en-ZA" sz="1600" dirty="0" smtClean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600" dirty="0"/>
              <a:t>The data is captured for various service providers, at multiple locations, network types 3G, 4G, 2G, ratings, </a:t>
            </a:r>
            <a:r>
              <a:rPr lang="en-ZA" sz="1600" dirty="0" smtClean="0"/>
              <a:t>coordinates </a:t>
            </a:r>
            <a:r>
              <a:rPr lang="en-ZA" sz="1600" dirty="0"/>
              <a:t>etc. The data attached is for two different months.</a:t>
            </a:r>
            <a:endParaRPr lang="en-Z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13303" y="4929043"/>
            <a:ext cx="7000963" cy="82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/>
            </a:lvl1pPr>
          </a:lstStyle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Prediction of Voice Call Quality Category given </a:t>
            </a:r>
            <a:r>
              <a:rPr lang="en-US" sz="1600" b="0" dirty="0" smtClean="0"/>
              <a:t>the Operator</a:t>
            </a:r>
            <a:r>
              <a:rPr lang="en-US" sz="1600" b="0" dirty="0"/>
              <a:t>, Network Type, </a:t>
            </a:r>
            <a:r>
              <a:rPr lang="en-US" sz="1600" b="0" dirty="0" smtClean="0"/>
              <a:t>and position of the customer</a:t>
            </a:r>
            <a:endParaRPr lang="en-US" sz="1600" b="0" dirty="0"/>
          </a:p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lang="en-US" sz="1467" b="0" dirty="0">
              <a:solidFill>
                <a:srgbClr val="34342B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04511" y="2615476"/>
            <a:ext cx="2097236" cy="18396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 dirty="0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04511" y="4543443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16067" y="4844916"/>
            <a:ext cx="1474123" cy="1438211"/>
            <a:chOff x="462050" y="3567348"/>
            <a:chExt cx="1105592" cy="107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462050" y="3567348"/>
              <a:ext cx="1105592" cy="1078658"/>
              <a:chOff x="1732098" y="2068536"/>
              <a:chExt cx="1727997" cy="172799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2" name="Picture 41" descr="Logomakr_12xLFc.png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897" y="3844494"/>
              <a:ext cx="490944" cy="486446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16067" y="2925821"/>
            <a:ext cx="1474123" cy="1438211"/>
            <a:chOff x="462050" y="2128027"/>
            <a:chExt cx="1105592" cy="1078658"/>
          </a:xfrm>
        </p:grpSpPr>
        <p:grpSp>
          <p:nvGrpSpPr>
            <p:cNvPr id="15" name="Group 14"/>
            <p:cNvGrpSpPr/>
            <p:nvPr/>
          </p:nvGrpSpPr>
          <p:grpSpPr>
            <a:xfrm>
              <a:off x="462050" y="2128027"/>
              <a:ext cx="1105592" cy="1078658"/>
              <a:chOff x="1732098" y="2068536"/>
              <a:chExt cx="1727997" cy="1727999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3" name="Picture 42" descr="Logomakr_1HCPAG.png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99" y="2369170"/>
              <a:ext cx="555069" cy="521236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677025" y="707597"/>
            <a:ext cx="135220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>
                <a:solidFill>
                  <a:srgbClr val="A8B400">
                    <a:lumMod val="50000"/>
                  </a:srgbClr>
                </a:solidFill>
              </a:rPr>
              <a:t>Objectives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7950" y="2629246"/>
            <a:ext cx="161035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00B0CA">
                    <a:lumMod val="50000"/>
                  </a:srgbClr>
                </a:solidFill>
              </a:rPr>
              <a:t>Definition</a:t>
            </a:r>
            <a:endParaRPr lang="en-US" sz="1600" b="1" dirty="0">
              <a:solidFill>
                <a:srgbClr val="00B0CA">
                  <a:lumMod val="50000"/>
                </a:srgb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8562" y="4561162"/>
            <a:ext cx="1529135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E60000">
                    <a:lumMod val="50000"/>
                  </a:srgbClr>
                </a:solidFill>
              </a:rPr>
              <a:t>Measurements</a:t>
            </a:r>
            <a:endParaRPr lang="en-US" sz="1600" b="1" dirty="0">
              <a:solidFill>
                <a:srgbClr val="E60000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984" y="1252847"/>
            <a:ext cx="4787816" cy="47704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898524" y="1700011"/>
            <a:ext cx="5729287" cy="3876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4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22" y="1252847"/>
            <a:ext cx="6147472" cy="47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13117" y="1319467"/>
            <a:ext cx="5729287" cy="3876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5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2403" y="1319467"/>
            <a:ext cx="5800121" cy="38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Model1 </a:t>
            </a:r>
            <a:r>
              <a:rPr lang="en-GB" sz="2400" b="1" dirty="0" smtClean="0">
                <a:solidFill>
                  <a:srgbClr val="FF0000"/>
                </a:solidFill>
              </a:rPr>
              <a:t>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Tree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Random Forest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 smtClean="0"/>
              <a:t>Model Categories used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Latitude and Longitude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Network Type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Operator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Coverage Type (Indoor/Outdoor)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State within India</a:t>
            </a:r>
            <a:endParaRPr lang="en-US" sz="1400" dirty="0"/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Model </a:t>
            </a:r>
            <a:r>
              <a:rPr lang="en-US" sz="1400" b="1" u="sng" dirty="0" err="1"/>
              <a:t>Sumary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Provide </a:t>
            </a:r>
            <a:r>
              <a:rPr lang="en-US" sz="1400" dirty="0"/>
              <a:t>E2E visibility of FTTx network. This network visibility will also be an enabler for </a:t>
            </a:r>
            <a:r>
              <a:rPr lang="en-US" sz="1400" dirty="0" smtClean="0"/>
              <a:t>improving and migration work required for Capacity Management will only implemented in Phase 3 of LNI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881872" y="759854"/>
            <a:ext cx="4192264" cy="3487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Model Accuracy</a:t>
            </a:r>
            <a:endParaRPr lang="en-US" sz="1400" b="1" u="sng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Signed off for FTTX</a:t>
            </a:r>
          </a:p>
        </p:txBody>
      </p:sp>
    </p:spTree>
    <p:extLst>
      <p:ext uri="{BB962C8B-B14F-4D97-AF65-F5344CB8AC3E}">
        <p14:creationId xmlns:p14="http://schemas.microsoft.com/office/powerpoint/2010/main" val="26735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Model2 </a:t>
            </a:r>
            <a:r>
              <a:rPr lang="en-GB" sz="2400" b="1" dirty="0" smtClean="0">
                <a:solidFill>
                  <a:srgbClr val="FF0000"/>
                </a:solidFill>
              </a:rPr>
              <a:t>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K Nearest Neighbour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/>
              <a:t>Model Categories used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Latitude and Longitude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Network </a:t>
            </a:r>
            <a:r>
              <a:rPr lang="en-US" sz="1400" dirty="0" smtClean="0"/>
              <a:t>Type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Operator</a:t>
            </a:r>
            <a:endParaRPr lang="en-US" sz="14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Coverage Type (Indoor/Outdoor</a:t>
            </a:r>
            <a:r>
              <a:rPr lang="en-US" sz="1400" dirty="0" smtClean="0"/>
              <a:t>)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State within India</a:t>
            </a:r>
            <a:endParaRPr lang="en-US" sz="1400" dirty="0"/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Model </a:t>
            </a:r>
            <a:r>
              <a:rPr lang="en-US" sz="1400" b="1" u="sng" dirty="0" err="1" smtClean="0"/>
              <a:t>Sumary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Provide E2E visibility of FTTx network. This network visibility will also be an enabler for </a:t>
            </a:r>
            <a:r>
              <a:rPr lang="en-US" sz="1400" dirty="0" smtClean="0"/>
              <a:t>improving and migration work required for Capacity Management will only implemented in Phase 3 of LNI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946265" y="986781"/>
            <a:ext cx="4114991" cy="3422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Model Accuracy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Signed </a:t>
            </a:r>
            <a:r>
              <a:rPr lang="en-US" sz="1400" dirty="0" smtClean="0"/>
              <a:t>off for FTTX</a:t>
            </a:r>
          </a:p>
        </p:txBody>
      </p:sp>
    </p:spTree>
    <p:extLst>
      <p:ext uri="{BB962C8B-B14F-4D97-AF65-F5344CB8AC3E}">
        <p14:creationId xmlns:p14="http://schemas.microsoft.com/office/powerpoint/2010/main" val="384207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0000"/>
                </a:solidFill>
              </a:rPr>
              <a:t>I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8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Evaluation And Conclusion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34432" y="719624"/>
            <a:ext cx="11256554" cy="3487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 u="sng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The dataset used was very unbalanced towards the satisfactory side of the network quality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Due to the imbalance our 2 models tends to predict good quality 92% accurately and bad/dropped calls 32% accurately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3078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Thank  you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06892"/>
      </p:ext>
    </p:extLst>
  </p:cSld>
  <p:clrMapOvr>
    <a:masterClrMapping/>
  </p:clrMapOvr>
</p:sld>
</file>

<file path=ppt/theme/theme1.xml><?xml version="1.0" encoding="utf-8"?>
<a:theme xmlns:a="http://schemas.openxmlformats.org/drawingml/2006/main" name="8_Vodaf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lnDef>
  </a:objectDefaults>
  <a:extraClrSchemeLst>
    <a:extraClrScheme>
      <a:clrScheme name="Vodafone 1">
        <a:dk1>
          <a:srgbClr val="000000"/>
        </a:dk1>
        <a:lt1>
          <a:srgbClr val="FFFFFF"/>
        </a:lt1>
        <a:dk2>
          <a:srgbClr val="FF0000"/>
        </a:dk2>
        <a:lt2>
          <a:srgbClr val="999999"/>
        </a:lt2>
        <a:accent1>
          <a:srgbClr val="813790"/>
        </a:accent1>
        <a:accent2>
          <a:srgbClr val="CDAFD3"/>
        </a:accent2>
        <a:accent3>
          <a:srgbClr val="FFFFFF"/>
        </a:accent3>
        <a:accent4>
          <a:srgbClr val="000000"/>
        </a:accent4>
        <a:accent5>
          <a:srgbClr val="C1AEC6"/>
        </a:accent5>
        <a:accent6>
          <a:srgbClr val="BA9EBF"/>
        </a:accent6>
        <a:hlink>
          <a:srgbClr val="0099DA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2">
        <a:dk1>
          <a:srgbClr val="000000"/>
        </a:dk1>
        <a:lt1>
          <a:srgbClr val="FFFFFF"/>
        </a:lt1>
        <a:dk2>
          <a:srgbClr val="EE3224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3">
        <a:dk1>
          <a:srgbClr val="000000"/>
        </a:dk1>
        <a:lt1>
          <a:srgbClr val="FFFFFF"/>
        </a:lt1>
        <a:dk2>
          <a:srgbClr val="E60000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4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521100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5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792428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6D2023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20187</TotalTime>
  <Words>340</Words>
  <Application>Microsoft Office PowerPoint</Application>
  <PresentationFormat>Widescreen</PresentationFormat>
  <Paragraphs>64</Paragraphs>
  <Slides>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ＭＳ Ｐゴシック</vt:lpstr>
      <vt:lpstr>Arial</vt:lpstr>
      <vt:lpstr>Calibri</vt:lpstr>
      <vt:lpstr>Vodafone Lt</vt:lpstr>
      <vt:lpstr>Vodafone Rg</vt:lpstr>
      <vt:lpstr>Wingdings</vt:lpstr>
      <vt:lpstr>8_Vodafone</vt:lpstr>
      <vt:lpstr>2_Vodafone</vt:lpstr>
      <vt:lpstr>PowerPoint Presentation</vt:lpstr>
      <vt:lpstr>Agenda</vt:lpstr>
      <vt:lpstr>PowerPoint Presentation</vt:lpstr>
      <vt:lpstr>EDA</vt:lpstr>
      <vt:lpstr>EDA</vt:lpstr>
      <vt:lpstr>PowerPoint Presentation</vt:lpstr>
      <vt:lpstr>PowerPoint Presentation</vt:lpstr>
      <vt:lpstr>Evaluation And Conclusion</vt:lpstr>
      <vt:lpstr>Thank 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Process Automation</dc:title>
  <dc:creator>smitni</dc:creator>
  <cp:lastModifiedBy>Buitendach, Albertus, Vodacom South Africa</cp:lastModifiedBy>
  <cp:revision>551</cp:revision>
  <dcterms:created xsi:type="dcterms:W3CDTF">2017-11-03T12:27:54Z</dcterms:created>
  <dcterms:modified xsi:type="dcterms:W3CDTF">2018-09-12T13:50:10Z</dcterms:modified>
</cp:coreProperties>
</file>